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handoutMasterIdLst>
    <p:handoutMasterId r:id="rId15"/>
  </p:handoutMasterIdLst>
  <p:sldIdLst>
    <p:sldId id="817" r:id="rId2"/>
    <p:sldId id="806" r:id="rId3"/>
    <p:sldId id="807" r:id="rId4"/>
    <p:sldId id="808" r:id="rId5"/>
    <p:sldId id="809" r:id="rId6"/>
    <p:sldId id="810" r:id="rId7"/>
    <p:sldId id="811" r:id="rId8"/>
    <p:sldId id="812" r:id="rId9"/>
    <p:sldId id="813" r:id="rId10"/>
    <p:sldId id="814" r:id="rId11"/>
    <p:sldId id="815" r:id="rId12"/>
    <p:sldId id="816"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5E28"/>
    <a:srgbClr val="046380"/>
    <a:srgbClr val="0B5D79"/>
    <a:srgbClr val="2D424A"/>
    <a:srgbClr val="1C1620"/>
    <a:srgbClr val="DBCC91"/>
    <a:srgbClr val="00399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86"/>
    <p:restoredTop sz="94909"/>
  </p:normalViewPr>
  <p:slideViewPr>
    <p:cSldViewPr snapToGrid="0" snapToObjects="1">
      <p:cViewPr varScale="1">
        <p:scale>
          <a:sx n="96" d="100"/>
          <a:sy n="96" d="100"/>
        </p:scale>
        <p:origin x="84" y="324"/>
      </p:cViewPr>
      <p:guideLst>
        <p:guide orient="horz" pos="2160"/>
        <p:guide pos="2880"/>
      </p:guideLst>
    </p:cSldViewPr>
  </p:slideViewPr>
  <p:outlineViewPr>
    <p:cViewPr>
      <p:scale>
        <a:sx n="33" d="100"/>
        <a:sy n="33" d="100"/>
      </p:scale>
      <p:origin x="0" y="-123304"/>
    </p:cViewPr>
  </p:outlineViewPr>
  <p:notesTextViewPr>
    <p:cViewPr>
      <p:scale>
        <a:sx n="100" d="100"/>
        <a:sy n="100" d="100"/>
      </p:scale>
      <p:origin x="0" y="0"/>
    </p:cViewPr>
  </p:notesTextViewPr>
  <p:notesViewPr>
    <p:cSldViewPr snapToGrid="0" snapToObjects="1">
      <p:cViewPr varScale="1">
        <p:scale>
          <a:sx n="128" d="100"/>
          <a:sy n="128" d="100"/>
        </p:scale>
        <p:origin x="289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83BC13-FADD-454E-B688-6114B2851EFB}" type="datetimeFigureOut">
              <a:rPr lang="en-US" smtClean="0"/>
              <a:t>12/20/2018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C1C084-220C-6F40-9A9D-12DE4E91F7B5}" type="slidenum">
              <a:rPr lang="en-US" smtClean="0"/>
              <a:t>‹#›</a:t>
            </a:fld>
            <a:endParaRPr lang="en-US"/>
          </a:p>
        </p:txBody>
      </p:sp>
    </p:spTree>
    <p:extLst>
      <p:ext uri="{BB962C8B-B14F-4D97-AF65-F5344CB8AC3E}">
        <p14:creationId xmlns:p14="http://schemas.microsoft.com/office/powerpoint/2010/main" val="1862218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FFB049-D028-3C48-8A13-5EC28D8772D8}" type="datetimeFigureOut">
              <a:rPr lang="en-US" smtClean="0"/>
              <a:t>12/20/2018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574161-7D74-B44E-9583-F73C37A93C8A}" type="slidenum">
              <a:rPr lang="en-US" smtClean="0"/>
              <a:t>‹#›</a:t>
            </a:fld>
            <a:endParaRPr lang="en-US"/>
          </a:p>
        </p:txBody>
      </p:sp>
    </p:spTree>
    <p:extLst>
      <p:ext uri="{BB962C8B-B14F-4D97-AF65-F5344CB8AC3E}">
        <p14:creationId xmlns:p14="http://schemas.microsoft.com/office/powerpoint/2010/main" val="4345730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defTabSz="915828" eaLnBrk="0" hangingPunct="0">
              <a:defRPr>
                <a:solidFill>
                  <a:schemeClr val="tx1"/>
                </a:solidFill>
                <a:latin typeface="Arial" charset="0"/>
                <a:cs typeface="Arial" charset="0"/>
              </a:defRPr>
            </a:lvl1pPr>
            <a:lvl2pPr marL="702635" indent="-270244" defTabSz="915828" eaLnBrk="0" hangingPunct="0">
              <a:defRPr>
                <a:solidFill>
                  <a:schemeClr val="tx1"/>
                </a:solidFill>
                <a:latin typeface="Arial" charset="0"/>
                <a:cs typeface="Arial" charset="0"/>
              </a:defRPr>
            </a:lvl2pPr>
            <a:lvl3pPr marL="1080978" indent="-216196" defTabSz="915828" eaLnBrk="0" hangingPunct="0">
              <a:defRPr>
                <a:solidFill>
                  <a:schemeClr val="tx1"/>
                </a:solidFill>
                <a:latin typeface="Arial" charset="0"/>
                <a:cs typeface="Arial" charset="0"/>
              </a:defRPr>
            </a:lvl3pPr>
            <a:lvl4pPr marL="1513368" indent="-216196" defTabSz="915828" eaLnBrk="0" hangingPunct="0">
              <a:defRPr>
                <a:solidFill>
                  <a:schemeClr val="tx1"/>
                </a:solidFill>
                <a:latin typeface="Arial" charset="0"/>
                <a:cs typeface="Arial" charset="0"/>
              </a:defRPr>
            </a:lvl4pPr>
            <a:lvl5pPr marL="1945759" indent="-216196" defTabSz="915828" eaLnBrk="0" hangingPunct="0">
              <a:defRPr>
                <a:solidFill>
                  <a:schemeClr val="tx1"/>
                </a:solidFill>
                <a:latin typeface="Arial" charset="0"/>
                <a:cs typeface="Arial" charset="0"/>
              </a:defRPr>
            </a:lvl5pPr>
            <a:lvl6pPr marL="2378149" indent="-216196" algn="ctr" defTabSz="915828" eaLnBrk="0" fontAlgn="base" hangingPunct="0">
              <a:spcBef>
                <a:spcPct val="0"/>
              </a:spcBef>
              <a:spcAft>
                <a:spcPct val="0"/>
              </a:spcAft>
              <a:defRPr>
                <a:solidFill>
                  <a:schemeClr val="tx1"/>
                </a:solidFill>
                <a:latin typeface="Arial" charset="0"/>
                <a:cs typeface="Arial" charset="0"/>
              </a:defRPr>
            </a:lvl6pPr>
            <a:lvl7pPr marL="2810540" indent="-216196" algn="ctr" defTabSz="915828" eaLnBrk="0" fontAlgn="base" hangingPunct="0">
              <a:spcBef>
                <a:spcPct val="0"/>
              </a:spcBef>
              <a:spcAft>
                <a:spcPct val="0"/>
              </a:spcAft>
              <a:defRPr>
                <a:solidFill>
                  <a:schemeClr val="tx1"/>
                </a:solidFill>
                <a:latin typeface="Arial" charset="0"/>
                <a:cs typeface="Arial" charset="0"/>
              </a:defRPr>
            </a:lvl7pPr>
            <a:lvl8pPr marL="3242930" indent="-216196" algn="ctr" defTabSz="915828" eaLnBrk="0" fontAlgn="base" hangingPunct="0">
              <a:spcBef>
                <a:spcPct val="0"/>
              </a:spcBef>
              <a:spcAft>
                <a:spcPct val="0"/>
              </a:spcAft>
              <a:defRPr>
                <a:solidFill>
                  <a:schemeClr val="tx1"/>
                </a:solidFill>
                <a:latin typeface="Arial" charset="0"/>
                <a:cs typeface="Arial" charset="0"/>
              </a:defRPr>
            </a:lvl8pPr>
            <a:lvl9pPr marL="3675321" indent="-216196" algn="ctr" defTabSz="915828" eaLnBrk="0" fontAlgn="base" hangingPunct="0">
              <a:spcBef>
                <a:spcPct val="0"/>
              </a:spcBef>
              <a:spcAft>
                <a:spcPct val="0"/>
              </a:spcAft>
              <a:defRPr>
                <a:solidFill>
                  <a:schemeClr val="tx1"/>
                </a:solidFill>
                <a:latin typeface="Arial" charset="0"/>
                <a:cs typeface="Arial" charset="0"/>
              </a:defRPr>
            </a:lvl9pPr>
          </a:lstStyle>
          <a:p>
            <a:pPr eaLnBrk="1" hangingPunct="1"/>
            <a:fld id="{3F6ED8FF-8008-4BBC-9F2D-BF2386F56D52}" type="slidenum">
              <a:rPr lang="en-US"/>
              <a:pPr eaLnBrk="1" hangingPunct="1"/>
              <a:t>2</a:t>
            </a:fld>
            <a:endParaRPr lang="en-US"/>
          </a:p>
        </p:txBody>
      </p:sp>
      <p:sp>
        <p:nvSpPr>
          <p:cNvPr id="112643" name="Rectangle 2"/>
          <p:cNvSpPr>
            <a:spLocks noGrp="1" noRot="1" noChangeAspect="1" noChangeArrowheads="1" noTextEdit="1"/>
          </p:cNvSpPr>
          <p:nvPr>
            <p:ph type="sldImg"/>
          </p:nvPr>
        </p:nvSpPr>
        <p:spPr>
          <a:xfrm>
            <a:off x="1146175" y="687388"/>
            <a:ext cx="4567238" cy="3427412"/>
          </a:xfrm>
          <a:ln/>
        </p:spPr>
      </p:sp>
      <p:sp>
        <p:nvSpPr>
          <p:cNvPr id="11264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414859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574161-7D74-B44E-9583-F73C37A93C8A}" type="slidenum">
              <a:rPr lang="en-US" smtClean="0"/>
              <a:t>9</a:t>
            </a:fld>
            <a:endParaRPr lang="en-US"/>
          </a:p>
        </p:txBody>
      </p:sp>
    </p:spTree>
    <p:extLst>
      <p:ext uri="{BB962C8B-B14F-4D97-AF65-F5344CB8AC3E}">
        <p14:creationId xmlns:p14="http://schemas.microsoft.com/office/powerpoint/2010/main" val="2486327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4E737E-6C6B-534D-B70B-2CFEFFD6CE6D}" type="slidenum">
              <a:rPr lang="en-US" smtClean="0"/>
              <a:t>‹#›</a:t>
            </a:fld>
            <a:endParaRPr lang="en-US"/>
          </a:p>
        </p:txBody>
      </p:sp>
      <p:grpSp>
        <p:nvGrpSpPr>
          <p:cNvPr id="8" name="Group 7"/>
          <p:cNvGrpSpPr/>
          <p:nvPr userDrawn="1"/>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9ABF7639-8906-4D2A-9010-BE84697C0FEB}" type="slidenum">
              <a:rPr lang="en-US"/>
              <a:pPr/>
              <a:t>‹#›</a:t>
            </a:fld>
            <a:endParaRPr lang="en-US"/>
          </a:p>
        </p:txBody>
      </p:sp>
    </p:spTree>
    <p:extLst>
      <p:ext uri="{BB962C8B-B14F-4D97-AF65-F5344CB8AC3E}">
        <p14:creationId xmlns:p14="http://schemas.microsoft.com/office/powerpoint/2010/main" val="3918082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4E737E-6C6B-534D-B70B-2CFEFFD6CE6D}" type="slidenum">
              <a:rPr lang="en-US" smtClean="0"/>
              <a:t>‹#›</a:t>
            </a:fld>
            <a:endParaRPr lang="en-US"/>
          </a:p>
        </p:txBody>
      </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3B21E0-A804-C847-9F36-A71E76BEC786}"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3B21E0-A804-C847-9F36-A71E76BEC786}" type="datetimeFigureOut">
              <a:rPr lang="en-US" smtClean="0"/>
              <a:t>12/20/2018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3B21E0-A804-C847-9F36-A71E76BEC786}" type="datetimeFigureOut">
              <a:rPr lang="en-US" smtClean="0"/>
              <a:t>12/20/2018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3B21E0-A804-C847-9F36-A71E76BEC786}" type="datetimeFigureOut">
              <a:rPr lang="en-US" smtClean="0"/>
              <a:t>12/20/2018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B21E0-A804-C847-9F36-A71E76BEC786}" type="datetimeFigureOut">
              <a:rPr lang="en-US" smtClean="0"/>
              <a:t>12/20/2018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tint val="96000"/>
            <a:lumMod val="110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D53B21E0-A804-C847-9F36-A71E76BEC786}" type="datetimeFigureOut">
              <a:rPr lang="en-US" smtClean="0"/>
              <a:t>12/20/2018</a:t>
            </a:fld>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764E737E-6C6B-534D-B70B-2CFEFFD6CE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90"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91" r:id="rId13"/>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0" y="462580"/>
            <a:ext cx="7756263" cy="1054250"/>
          </a:xfrm>
        </p:spPr>
        <p:txBody>
          <a:bodyPr/>
          <a:lstStyle/>
          <a:p>
            <a:r>
              <a:rPr lang="en-US" sz="6600" b="1" cap="small" dirty="0" smtClean="0">
                <a:solidFill>
                  <a:srgbClr val="046380"/>
                </a:solidFill>
              </a:rPr>
              <a:t>Sea Peoples</a:t>
            </a:r>
            <a:endParaRPr lang="en-US" sz="6600" cap="small" dirty="0">
              <a:solidFill>
                <a:srgbClr val="046380"/>
              </a:solidFill>
            </a:endParaRPr>
          </a:p>
        </p:txBody>
      </p:sp>
      <p:sp>
        <p:nvSpPr>
          <p:cNvPr id="2" name="Content Placeholder 1"/>
          <p:cNvSpPr>
            <a:spLocks noGrp="1"/>
          </p:cNvSpPr>
          <p:nvPr>
            <p:ph idx="1"/>
          </p:nvPr>
        </p:nvSpPr>
        <p:spPr>
          <a:xfrm>
            <a:off x="699248" y="1748117"/>
            <a:ext cx="7745505" cy="4504764"/>
          </a:xfrm>
        </p:spPr>
        <p:txBody>
          <a:bodyPr>
            <a:normAutofit fontScale="92500" lnSpcReduction="10000"/>
          </a:bodyPr>
          <a:lstStyle/>
          <a:p>
            <a:pPr>
              <a:buClr>
                <a:srgbClr val="CC5E28"/>
              </a:buClr>
              <a:buFont typeface="Arial" panose="020B0604020202020204" pitchFamily="34" charset="0"/>
              <a:buChar char="•"/>
            </a:pPr>
            <a:r>
              <a:rPr lang="en-US" sz="3600" dirty="0" smtClean="0"/>
              <a:t>Philistines and/or similar groups of raiders or displaced peoples</a:t>
            </a:r>
          </a:p>
          <a:p>
            <a:pPr>
              <a:buClr>
                <a:srgbClr val="CC5E28"/>
              </a:buClr>
              <a:buFont typeface="Arial" panose="020B0604020202020204" pitchFamily="34" charset="0"/>
              <a:buChar char="•"/>
            </a:pPr>
            <a:r>
              <a:rPr lang="en-US" sz="3600" dirty="0" smtClean="0"/>
              <a:t>Part of a series of events that leads to the Late Bronze Age collapse of several kingdoms and empires</a:t>
            </a:r>
          </a:p>
          <a:p>
            <a:pPr>
              <a:buClr>
                <a:srgbClr val="CC5E28"/>
              </a:buClr>
              <a:buFont typeface="Arial" panose="020B0604020202020204" pitchFamily="34" charset="0"/>
              <a:buChar char="•"/>
            </a:pPr>
            <a:r>
              <a:rPr lang="en-US" sz="3600" dirty="0" smtClean="0"/>
              <a:t>Egypt provides the most evidence, beginning during 13</a:t>
            </a:r>
            <a:r>
              <a:rPr lang="en-US" sz="3600" baseline="30000" dirty="0" smtClean="0"/>
              <a:t>th</a:t>
            </a:r>
            <a:r>
              <a:rPr lang="en-US" sz="3600" dirty="0" smtClean="0"/>
              <a:t> century BC</a:t>
            </a:r>
          </a:p>
          <a:p>
            <a:pPr>
              <a:buClr>
                <a:srgbClr val="CC5E28"/>
              </a:buClr>
              <a:buFont typeface="Arial" panose="020B0604020202020204" pitchFamily="34" charset="0"/>
              <a:buChar char="•"/>
            </a:pPr>
            <a:r>
              <a:rPr lang="en-US" sz="3600" dirty="0" smtClean="0"/>
              <a:t>Ends as we focus on the first kings of Israel</a:t>
            </a:r>
          </a:p>
        </p:txBody>
      </p:sp>
    </p:spTree>
    <p:extLst>
      <p:ext uri="{BB962C8B-B14F-4D97-AF65-F5344CB8AC3E}">
        <p14:creationId xmlns:p14="http://schemas.microsoft.com/office/powerpoint/2010/main" val="1273202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46380"/>
                </a:solidFill>
              </a:rPr>
              <a:t>Battles With The Philistines and the Destruction of Shiloh</a:t>
            </a:r>
            <a:endParaRPr lang="en-US" sz="4000" b="1" dirty="0">
              <a:solidFill>
                <a:srgbClr val="04638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71" y="1417638"/>
            <a:ext cx="8125329" cy="4905667"/>
          </a:xfrm>
          <a:prstGeom prst="rect">
            <a:avLst/>
          </a:prstGeom>
        </p:spPr>
      </p:pic>
      <p:sp>
        <p:nvSpPr>
          <p:cNvPr id="3" name="Rectangle 2"/>
          <p:cNvSpPr/>
          <p:nvPr/>
        </p:nvSpPr>
        <p:spPr>
          <a:xfrm>
            <a:off x="561471" y="6323305"/>
            <a:ext cx="8125329" cy="523220"/>
          </a:xfrm>
          <a:prstGeom prst="rect">
            <a:avLst/>
          </a:prstGeom>
        </p:spPr>
        <p:txBody>
          <a:bodyPr wrap="square">
            <a:spAutoFit/>
          </a:bodyPr>
          <a:lstStyle/>
          <a:p>
            <a:pPr algn="ctr"/>
            <a:r>
              <a:rPr lang="en-US" sz="1400" dirty="0"/>
              <a:t>Biblical Archaeology Review 12:1, January/February 1986</a:t>
            </a:r>
          </a:p>
          <a:p>
            <a:pPr algn="ctr"/>
            <a:r>
              <a:rPr lang="en-US" sz="1400" dirty="0">
                <a:solidFill>
                  <a:srgbClr val="CC5E28"/>
                </a:solidFill>
              </a:rPr>
              <a:t>Shiloh Yields Some, But Not All, of Its Secrets</a:t>
            </a:r>
          </a:p>
        </p:txBody>
      </p:sp>
    </p:spTree>
    <p:extLst>
      <p:ext uri="{BB962C8B-B14F-4D97-AF65-F5344CB8AC3E}">
        <p14:creationId xmlns:p14="http://schemas.microsoft.com/office/powerpoint/2010/main" val="2197893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4908" y="274638"/>
            <a:ext cx="4509436" cy="2791291"/>
          </a:xfrm>
        </p:spPr>
        <p:txBody>
          <a:bodyPr/>
          <a:lstStyle/>
          <a:p>
            <a:r>
              <a:rPr lang="en-US" b="1" dirty="0" smtClean="0">
                <a:solidFill>
                  <a:srgbClr val="046380"/>
                </a:solidFill>
              </a:rPr>
              <a:t>Period of the Judges</a:t>
            </a:r>
            <a:br>
              <a:rPr lang="en-US" b="1" dirty="0" smtClean="0">
                <a:solidFill>
                  <a:srgbClr val="046380"/>
                </a:solidFill>
              </a:rPr>
            </a:br>
            <a:r>
              <a:rPr lang="en-US" b="1" dirty="0" smtClean="0">
                <a:solidFill>
                  <a:srgbClr val="046380"/>
                </a:solidFill>
              </a:rPr>
              <a:t>1200-1000 BC</a:t>
            </a:r>
            <a:endParaRPr lang="en-US" b="1" dirty="0">
              <a:solidFill>
                <a:srgbClr val="046380"/>
              </a:solidFill>
            </a:endParaRPr>
          </a:p>
        </p:txBody>
      </p:sp>
      <p:pic>
        <p:nvPicPr>
          <p:cNvPr id="5" name="Picture 4"/>
          <p:cNvPicPr>
            <a:picLocks noChangeAspect="1"/>
          </p:cNvPicPr>
          <p:nvPr/>
        </p:nvPicPr>
        <p:blipFill>
          <a:blip r:embed="rId2"/>
          <a:stretch>
            <a:fillRect/>
          </a:stretch>
        </p:blipFill>
        <p:spPr>
          <a:xfrm>
            <a:off x="238827" y="274638"/>
            <a:ext cx="3746032" cy="6349207"/>
          </a:xfrm>
          <a:prstGeom prst="rect">
            <a:avLst/>
          </a:prstGeom>
        </p:spPr>
      </p:pic>
      <p:sp>
        <p:nvSpPr>
          <p:cNvPr id="3" name="Rectangle 2"/>
          <p:cNvSpPr/>
          <p:nvPr/>
        </p:nvSpPr>
        <p:spPr>
          <a:xfrm>
            <a:off x="4284908" y="3065929"/>
            <a:ext cx="4572000" cy="2677656"/>
          </a:xfrm>
          <a:prstGeom prst="rect">
            <a:avLst/>
          </a:prstGeom>
        </p:spPr>
        <p:txBody>
          <a:bodyPr>
            <a:spAutoFit/>
          </a:bodyPr>
          <a:lstStyle/>
          <a:p>
            <a:r>
              <a:rPr lang="en-US" sz="2800" dirty="0" smtClean="0"/>
              <a:t>Hundreds of small </a:t>
            </a:r>
            <a:r>
              <a:rPr lang="en-US" sz="2800" dirty="0"/>
              <a:t>settlements appear in Iron Age I (1200–1000 B.C.E.) that can now be identified as the ancient Israelites settling down.</a:t>
            </a:r>
          </a:p>
        </p:txBody>
      </p:sp>
      <p:sp>
        <p:nvSpPr>
          <p:cNvPr id="4" name="Rectangle 3"/>
          <p:cNvSpPr/>
          <p:nvPr/>
        </p:nvSpPr>
        <p:spPr>
          <a:xfrm>
            <a:off x="4253626" y="5792848"/>
            <a:ext cx="4572000" cy="830997"/>
          </a:xfrm>
          <a:prstGeom prst="rect">
            <a:avLst/>
          </a:prstGeom>
        </p:spPr>
        <p:txBody>
          <a:bodyPr>
            <a:spAutoFit/>
          </a:bodyPr>
          <a:lstStyle/>
          <a:p>
            <a:pPr algn="ctr"/>
            <a:r>
              <a:rPr lang="en-US" sz="1600" dirty="0"/>
              <a:t>Biblical Archaeology Review 35:6, November/December 2009</a:t>
            </a:r>
          </a:p>
          <a:p>
            <a:pPr algn="ctr"/>
            <a:r>
              <a:rPr lang="en-US" sz="1600" dirty="0">
                <a:solidFill>
                  <a:srgbClr val="CC5E28"/>
                </a:solidFill>
              </a:rPr>
              <a:t>How Did Israel Become a People?</a:t>
            </a:r>
          </a:p>
        </p:txBody>
      </p:sp>
    </p:spTree>
    <p:extLst>
      <p:ext uri="{BB962C8B-B14F-4D97-AF65-F5344CB8AC3E}">
        <p14:creationId xmlns:p14="http://schemas.microsoft.com/office/powerpoint/2010/main" val="1143822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46380"/>
                </a:solidFill>
              </a:rPr>
              <a:t>The Four-Room House</a:t>
            </a:r>
            <a:endParaRPr lang="en-US" b="1" dirty="0">
              <a:solidFill>
                <a:srgbClr val="046380"/>
              </a:solidFill>
            </a:endParaRPr>
          </a:p>
        </p:txBody>
      </p:sp>
      <p:sp>
        <p:nvSpPr>
          <p:cNvPr id="3" name="Content Placeholder 2"/>
          <p:cNvSpPr>
            <a:spLocks noGrp="1"/>
          </p:cNvSpPr>
          <p:nvPr>
            <p:ph sz="half" idx="1"/>
          </p:nvPr>
        </p:nvSpPr>
        <p:spPr>
          <a:xfrm>
            <a:off x="4986619" y="1417638"/>
            <a:ext cx="3943434" cy="4525963"/>
          </a:xfrm>
        </p:spPr>
        <p:txBody>
          <a:bodyPr>
            <a:noAutofit/>
          </a:bodyPr>
          <a:lstStyle/>
          <a:p>
            <a:pPr marL="0" indent="0">
              <a:buNone/>
            </a:pPr>
            <a:r>
              <a:rPr lang="en-US" sz="1600" dirty="0"/>
              <a:t>This well-preserved four-room house was uncovered at the Iron Age I site of </a:t>
            </a:r>
            <a:r>
              <a:rPr lang="en-US" sz="1600" dirty="0" err="1"/>
              <a:t>Izbet</a:t>
            </a:r>
            <a:r>
              <a:rPr lang="en-US" sz="1600" dirty="0"/>
              <a:t> </a:t>
            </a:r>
            <a:r>
              <a:rPr lang="en-US" sz="1600" dirty="0" err="1"/>
              <a:t>Sartah</a:t>
            </a:r>
            <a:r>
              <a:rPr lang="en-US" sz="1600" dirty="0"/>
              <a:t> in the </a:t>
            </a:r>
            <a:r>
              <a:rPr lang="en-US" sz="1600" dirty="0" err="1"/>
              <a:t>Judahite</a:t>
            </a:r>
            <a:r>
              <a:rPr lang="en-US" sz="1600" dirty="0"/>
              <a:t> hill country. Such houses, characterized by rows of pillars and walls dividing the dwelling into three long rooms and an adjoining broad room (highlighted in red), were common to hill-country settlements of Iron Age I. The plan was uniquely adapted to the simple agrarian life of these settlers and may, as Avraham Faust argues, be another reflection of the egalitarian ethos that distinguished the Israelites from their wealthier and more cosmopolitan neighbors</a:t>
            </a:r>
            <a:r>
              <a:rPr lang="en-US" sz="1600" dirty="0" smtClean="0"/>
              <a:t>.</a:t>
            </a:r>
          </a:p>
          <a:p>
            <a:pPr marL="0" indent="0">
              <a:buNone/>
            </a:pPr>
            <a:endParaRPr lang="en-US" sz="1500" dirty="0"/>
          </a:p>
        </p:txBody>
      </p:sp>
      <p:pic>
        <p:nvPicPr>
          <p:cNvPr id="5" name="Picture 4"/>
          <p:cNvPicPr>
            <a:picLocks noChangeAspect="1"/>
          </p:cNvPicPr>
          <p:nvPr/>
        </p:nvPicPr>
        <p:blipFill>
          <a:blip r:embed="rId2"/>
          <a:stretch>
            <a:fillRect/>
          </a:stretch>
        </p:blipFill>
        <p:spPr>
          <a:xfrm>
            <a:off x="175846" y="1732401"/>
            <a:ext cx="4772672" cy="3142009"/>
          </a:xfrm>
          <a:prstGeom prst="rect">
            <a:avLst/>
          </a:prstGeom>
        </p:spPr>
      </p:pic>
      <p:sp>
        <p:nvSpPr>
          <p:cNvPr id="6" name="TextBox 5"/>
          <p:cNvSpPr txBox="1"/>
          <p:nvPr/>
        </p:nvSpPr>
        <p:spPr>
          <a:xfrm>
            <a:off x="213947" y="6246225"/>
            <a:ext cx="8716106" cy="523220"/>
          </a:xfrm>
          <a:prstGeom prst="rect">
            <a:avLst/>
          </a:prstGeom>
          <a:noFill/>
        </p:spPr>
        <p:txBody>
          <a:bodyPr wrap="square" rtlCol="0">
            <a:spAutoFit/>
          </a:bodyPr>
          <a:lstStyle/>
          <a:p>
            <a:pPr algn="ctr"/>
            <a:r>
              <a:rPr lang="en-US" sz="1400" dirty="0"/>
              <a:t>Biblical Archaeology Review 35:6, November/December 2009</a:t>
            </a:r>
          </a:p>
          <a:p>
            <a:pPr algn="ctr"/>
            <a:r>
              <a:rPr lang="en-US" sz="1400" dirty="0">
                <a:solidFill>
                  <a:srgbClr val="CC5E28"/>
                </a:solidFill>
              </a:rPr>
              <a:t>How Did Israel Become a People?</a:t>
            </a:r>
          </a:p>
        </p:txBody>
      </p:sp>
      <p:sp>
        <p:nvSpPr>
          <p:cNvPr id="4" name="Rectangle 3"/>
          <p:cNvSpPr/>
          <p:nvPr/>
        </p:nvSpPr>
        <p:spPr>
          <a:xfrm>
            <a:off x="175846" y="5189174"/>
            <a:ext cx="8510954" cy="1107996"/>
          </a:xfrm>
          <a:prstGeom prst="rect">
            <a:avLst/>
          </a:prstGeom>
        </p:spPr>
        <p:txBody>
          <a:bodyPr wrap="square">
            <a:spAutoFit/>
          </a:bodyPr>
          <a:lstStyle/>
          <a:p>
            <a:r>
              <a:rPr lang="en-US" sz="1600" dirty="0">
                <a:solidFill>
                  <a:schemeClr val="tx1">
                    <a:lumMod val="85000"/>
                    <a:lumOff val="15000"/>
                  </a:schemeClr>
                </a:solidFill>
              </a:rPr>
              <a:t>Equally important, the four-room house became the house of choice for almost every Israelite family during the succeeding Iron Age II, the period when Israelite ethnic consciousness and identity are fully attested in both Biblical and extra-Biblical sources.</a:t>
            </a:r>
          </a:p>
          <a:p>
            <a:endParaRPr lang="en-US" dirty="0"/>
          </a:p>
        </p:txBody>
      </p:sp>
    </p:spTree>
    <p:extLst>
      <p:ext uri="{BB962C8B-B14F-4D97-AF65-F5344CB8AC3E}">
        <p14:creationId xmlns:p14="http://schemas.microsoft.com/office/powerpoint/2010/main" val="408055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4440766" y="744416"/>
            <a:ext cx="4562557" cy="1143000"/>
          </a:xfrm>
        </p:spPr>
        <p:txBody>
          <a:bodyPr/>
          <a:lstStyle/>
          <a:p>
            <a:pPr eaLnBrk="1" hangingPunct="1">
              <a:lnSpc>
                <a:spcPct val="80000"/>
              </a:lnSpc>
              <a:defRPr/>
            </a:pPr>
            <a:r>
              <a:rPr lang="en-US" sz="4800" b="1" dirty="0" smtClean="0">
                <a:solidFill>
                  <a:srgbClr val="046380"/>
                </a:solidFill>
                <a:latin typeface="Book Antiqua" charset="0"/>
                <a:ea typeface="Book Antiqua" charset="0"/>
                <a:cs typeface="Book Antiqua" charset="0"/>
              </a:rPr>
              <a:t/>
            </a:r>
            <a:br>
              <a:rPr lang="en-US" sz="4800" b="1" dirty="0" smtClean="0">
                <a:solidFill>
                  <a:srgbClr val="046380"/>
                </a:solidFill>
                <a:latin typeface="Book Antiqua" charset="0"/>
                <a:ea typeface="Book Antiqua" charset="0"/>
                <a:cs typeface="Book Antiqua" charset="0"/>
              </a:rPr>
            </a:br>
            <a:r>
              <a:rPr lang="en-US" sz="4000" b="1" dirty="0" smtClean="0">
                <a:solidFill>
                  <a:srgbClr val="046380"/>
                </a:solidFill>
                <a:latin typeface="Book Antiqua" charset="0"/>
                <a:ea typeface="Book Antiqua" charset="0"/>
                <a:cs typeface="Book Antiqua" charset="0"/>
              </a:rPr>
              <a:t>The Philistines </a:t>
            </a:r>
            <a:br>
              <a:rPr lang="en-US" sz="4000" b="1" dirty="0" smtClean="0">
                <a:solidFill>
                  <a:srgbClr val="046380"/>
                </a:solidFill>
                <a:latin typeface="Book Antiqua" charset="0"/>
                <a:ea typeface="Book Antiqua" charset="0"/>
                <a:cs typeface="Book Antiqua" charset="0"/>
              </a:rPr>
            </a:br>
            <a:r>
              <a:rPr lang="en-US" sz="4000" b="1" dirty="0" smtClean="0">
                <a:solidFill>
                  <a:srgbClr val="046380"/>
                </a:solidFill>
                <a:latin typeface="Book Antiqua" charset="0"/>
                <a:ea typeface="Book Antiqua" charset="0"/>
                <a:cs typeface="Book Antiqua" charset="0"/>
              </a:rPr>
              <a:t>Enter History and Canaan</a:t>
            </a:r>
            <a:r>
              <a:rPr lang="en-US" sz="3600" b="1" dirty="0">
                <a:solidFill>
                  <a:srgbClr val="046380"/>
                </a:solidFill>
                <a:latin typeface="Book Antiqua" charset="0"/>
                <a:ea typeface="Book Antiqua" charset="0"/>
                <a:cs typeface="Book Antiqua" charset="0"/>
              </a:rPr>
              <a:t/>
            </a:r>
            <a:br>
              <a:rPr lang="en-US" sz="3600" b="1" dirty="0">
                <a:solidFill>
                  <a:srgbClr val="046380"/>
                </a:solidFill>
                <a:latin typeface="Book Antiqua" charset="0"/>
                <a:ea typeface="Book Antiqua" charset="0"/>
                <a:cs typeface="Book Antiqua" charset="0"/>
              </a:rPr>
            </a:br>
            <a:r>
              <a:rPr lang="en-US" sz="2000" b="1" dirty="0" smtClean="0">
                <a:solidFill>
                  <a:srgbClr val="046380"/>
                </a:solidFill>
                <a:latin typeface="Book Antiqua" charset="0"/>
                <a:ea typeface="Book Antiqua" charset="0"/>
                <a:cs typeface="Book Antiqua" charset="0"/>
              </a:rPr>
              <a:t/>
            </a:r>
            <a:br>
              <a:rPr lang="en-US" sz="2000" b="1" dirty="0" smtClean="0">
                <a:solidFill>
                  <a:srgbClr val="046380"/>
                </a:solidFill>
                <a:latin typeface="Book Antiqua" charset="0"/>
                <a:ea typeface="Book Antiqua" charset="0"/>
                <a:cs typeface="Book Antiqua" charset="0"/>
              </a:rPr>
            </a:br>
            <a:r>
              <a:rPr lang="en-US" sz="3200" b="1" dirty="0" smtClean="0">
                <a:solidFill>
                  <a:srgbClr val="046380"/>
                </a:solidFill>
                <a:latin typeface="Book Antiqua" charset="0"/>
                <a:ea typeface="Book Antiqua" charset="0"/>
                <a:cs typeface="Book Antiqua" charset="0"/>
              </a:rPr>
              <a:t>Rameses III</a:t>
            </a:r>
            <a:r>
              <a:rPr lang="en-US" sz="2800" b="1" i="1" dirty="0" smtClean="0">
                <a:solidFill>
                  <a:srgbClr val="046380"/>
                </a:solidFill>
                <a:effectLst>
                  <a:outerShdw blurRad="38100" dist="38100" dir="2700000" algn="tl">
                    <a:srgbClr val="FFFFFF"/>
                  </a:outerShdw>
                </a:effectLst>
                <a:latin typeface="Book Antiqua" charset="0"/>
                <a:ea typeface="Book Antiqua" charset="0"/>
                <a:cs typeface="Book Antiqua" charset="0"/>
              </a:rPr>
              <a:t>                    </a:t>
            </a:r>
            <a:r>
              <a:rPr lang="en-US" sz="2800" b="1" dirty="0" smtClean="0">
                <a:solidFill>
                  <a:srgbClr val="046380"/>
                </a:solidFill>
                <a:latin typeface="Book Antiqua" charset="0"/>
                <a:ea typeface="Book Antiqua" charset="0"/>
                <a:cs typeface="Book Antiqua" charset="0"/>
              </a:rPr>
              <a:t>ca. </a:t>
            </a:r>
            <a:r>
              <a:rPr lang="en-US" sz="2800" b="1" smtClean="0">
                <a:solidFill>
                  <a:srgbClr val="046380"/>
                </a:solidFill>
                <a:latin typeface="Book Antiqua" charset="0"/>
                <a:ea typeface="Book Antiqua" charset="0"/>
                <a:cs typeface="Book Antiqua" charset="0"/>
              </a:rPr>
              <a:t>1177 </a:t>
            </a:r>
            <a:r>
              <a:rPr lang="en-US" sz="2800" b="1" dirty="0" smtClean="0">
                <a:solidFill>
                  <a:srgbClr val="046380"/>
                </a:solidFill>
                <a:latin typeface="Book Antiqua" charset="0"/>
                <a:ea typeface="Book Antiqua" charset="0"/>
                <a:cs typeface="Book Antiqua" charset="0"/>
              </a:rPr>
              <a:t>BC</a:t>
            </a:r>
            <a:r>
              <a:rPr lang="en-US" sz="3200" b="1" dirty="0" smtClean="0">
                <a:solidFill>
                  <a:srgbClr val="046380"/>
                </a:solidFill>
                <a:effectLst>
                  <a:outerShdw blurRad="38100" dist="38100" dir="2700000" algn="tl">
                    <a:srgbClr val="FFFFFF"/>
                  </a:outerShdw>
                </a:effectLst>
                <a:latin typeface="Book Antiqua" charset="0"/>
                <a:ea typeface="Book Antiqua" charset="0"/>
                <a:cs typeface="Book Antiqua" charset="0"/>
              </a:rPr>
              <a:t> </a:t>
            </a:r>
            <a:endParaRPr lang="en-US" sz="3600" b="1" dirty="0" smtClean="0">
              <a:solidFill>
                <a:srgbClr val="046380"/>
              </a:solidFill>
              <a:effectLst>
                <a:outerShdw blurRad="38100" dist="38100" dir="2700000" algn="tl">
                  <a:srgbClr val="FFFFFF"/>
                </a:outerShdw>
              </a:effectLst>
              <a:latin typeface="Book Antiqua" charset="0"/>
              <a:ea typeface="Book Antiqua" charset="0"/>
              <a:cs typeface="Book Antiqua" charset="0"/>
            </a:endParaRPr>
          </a:p>
        </p:txBody>
      </p:sp>
      <p:sp>
        <p:nvSpPr>
          <p:cNvPr id="23555" name="Rectangle 3"/>
          <p:cNvSpPr>
            <a:spLocks noGrp="1" noChangeArrowheads="1"/>
          </p:cNvSpPr>
          <p:nvPr>
            <p:ph type="body" sz="half" idx="2"/>
          </p:nvPr>
        </p:nvSpPr>
        <p:spPr>
          <a:xfrm>
            <a:off x="4440766" y="2974102"/>
            <a:ext cx="4224868" cy="3709086"/>
          </a:xfrm>
        </p:spPr>
        <p:txBody>
          <a:bodyPr>
            <a:normAutofit lnSpcReduction="10000"/>
          </a:bodyPr>
          <a:lstStyle/>
          <a:p>
            <a:pPr algn="ctr" eaLnBrk="1" hangingPunct="1">
              <a:lnSpc>
                <a:spcPct val="80000"/>
              </a:lnSpc>
              <a:buFontTx/>
              <a:buNone/>
            </a:pPr>
            <a:r>
              <a:rPr lang="en-US" sz="3000" i="1" dirty="0" smtClean="0">
                <a:latin typeface="Book Antiqua" charset="0"/>
                <a:ea typeface="Book Antiqua" charset="0"/>
                <a:cs typeface="Book Antiqua" charset="0"/>
              </a:rPr>
              <a:t>“They were coming forward toward Egypt…  Their confederation was the </a:t>
            </a:r>
            <a:r>
              <a:rPr lang="en-US" sz="3000" i="1" dirty="0" err="1" smtClean="0">
                <a:latin typeface="Book Antiqua" charset="0"/>
                <a:ea typeface="Book Antiqua" charset="0"/>
                <a:cs typeface="Book Antiqua" charset="0"/>
              </a:rPr>
              <a:t>Tjeker</a:t>
            </a:r>
            <a:r>
              <a:rPr lang="en-US" sz="3000" i="1" dirty="0" smtClean="0">
                <a:latin typeface="Book Antiqua" charset="0"/>
                <a:ea typeface="Book Antiqua" charset="0"/>
                <a:cs typeface="Book Antiqua" charset="0"/>
              </a:rPr>
              <a:t>, </a:t>
            </a:r>
            <a:r>
              <a:rPr lang="en-US" sz="3000" i="1" dirty="0" err="1" smtClean="0">
                <a:latin typeface="Book Antiqua" charset="0"/>
                <a:ea typeface="Book Antiqua" charset="0"/>
                <a:cs typeface="Book Antiqua" charset="0"/>
              </a:rPr>
              <a:t>Shekelesh</a:t>
            </a:r>
            <a:r>
              <a:rPr lang="en-US" sz="3000" i="1" dirty="0" smtClean="0">
                <a:latin typeface="Book Antiqua" charset="0"/>
                <a:ea typeface="Book Antiqua" charset="0"/>
                <a:cs typeface="Book Antiqua" charset="0"/>
              </a:rPr>
              <a:t>, </a:t>
            </a:r>
            <a:r>
              <a:rPr lang="en-US" sz="3000" i="1" dirty="0" err="1" smtClean="0">
                <a:latin typeface="Book Antiqua" charset="0"/>
                <a:ea typeface="Book Antiqua" charset="0"/>
                <a:cs typeface="Book Antiqua" charset="0"/>
              </a:rPr>
              <a:t>Denye</a:t>
            </a:r>
            <a:r>
              <a:rPr lang="en-US" sz="3000" i="1" dirty="0" smtClean="0">
                <a:latin typeface="Book Antiqua" charset="0"/>
                <a:ea typeface="Book Antiqua" charset="0"/>
                <a:cs typeface="Book Antiqua" charset="0"/>
              </a:rPr>
              <a:t>(n), </a:t>
            </a:r>
            <a:r>
              <a:rPr lang="en-US" sz="3000" i="1" dirty="0" err="1" smtClean="0">
                <a:latin typeface="Book Antiqua" charset="0"/>
                <a:ea typeface="Book Antiqua" charset="0"/>
                <a:cs typeface="Book Antiqua" charset="0"/>
              </a:rPr>
              <a:t>Wehesh</a:t>
            </a:r>
            <a:r>
              <a:rPr lang="en-US" sz="3000" i="1" dirty="0" smtClean="0">
                <a:latin typeface="Book Antiqua" charset="0"/>
                <a:ea typeface="Book Antiqua" charset="0"/>
                <a:cs typeface="Book Antiqua" charset="0"/>
              </a:rPr>
              <a:t>                                              </a:t>
            </a:r>
            <a:r>
              <a:rPr lang="en-US" sz="3000" b="1" i="1" dirty="0" smtClean="0">
                <a:solidFill>
                  <a:srgbClr val="CC5E28"/>
                </a:solidFill>
                <a:latin typeface="Book Antiqua" charset="0"/>
                <a:ea typeface="Book Antiqua" charset="0"/>
                <a:cs typeface="Book Antiqua" charset="0"/>
              </a:rPr>
              <a:t>and the </a:t>
            </a:r>
            <a:r>
              <a:rPr lang="en-US" sz="3000" b="1" i="1" dirty="0" err="1" smtClean="0">
                <a:solidFill>
                  <a:srgbClr val="CC5E28"/>
                </a:solidFill>
                <a:latin typeface="Book Antiqua" charset="0"/>
                <a:ea typeface="Book Antiqua" charset="0"/>
                <a:cs typeface="Book Antiqua" charset="0"/>
              </a:rPr>
              <a:t>Peleset</a:t>
            </a:r>
            <a:r>
              <a:rPr lang="en-US" sz="3000" b="1" i="1" dirty="0" smtClean="0">
                <a:solidFill>
                  <a:srgbClr val="CC5E28"/>
                </a:solidFill>
                <a:latin typeface="Book Antiqua" charset="0"/>
                <a:ea typeface="Book Antiqua" charset="0"/>
                <a:cs typeface="Book Antiqua" charset="0"/>
              </a:rPr>
              <a:t> (Philistines)</a:t>
            </a:r>
            <a:r>
              <a:rPr lang="en-US" sz="3000" i="1" dirty="0" smtClean="0">
                <a:latin typeface="Book Antiqua" charset="0"/>
                <a:ea typeface="Book Antiqua" charset="0"/>
                <a:cs typeface="Book Antiqua" charset="0"/>
              </a:rPr>
              <a:t>.”</a:t>
            </a:r>
          </a:p>
          <a:p>
            <a:pPr eaLnBrk="1" hangingPunct="1">
              <a:lnSpc>
                <a:spcPct val="80000"/>
              </a:lnSpc>
              <a:buFontTx/>
              <a:buNone/>
            </a:pPr>
            <a:r>
              <a:rPr lang="en-US" sz="1800" b="1" dirty="0" smtClean="0">
                <a:latin typeface="Times New Roman" pitchFamily="18" charset="0"/>
              </a:rPr>
              <a:t> </a:t>
            </a:r>
          </a:p>
          <a:p>
            <a:pPr algn="ctr" eaLnBrk="1" hangingPunct="1">
              <a:lnSpc>
                <a:spcPct val="80000"/>
              </a:lnSpc>
              <a:buFontTx/>
              <a:buNone/>
            </a:pPr>
            <a:r>
              <a:rPr lang="en-US" sz="1800" b="1" dirty="0" smtClean="0">
                <a:latin typeface="Times New Roman" pitchFamily="18" charset="0"/>
              </a:rPr>
              <a:t>	</a:t>
            </a:r>
          </a:p>
          <a:p>
            <a:pPr eaLnBrk="1" hangingPunct="1">
              <a:lnSpc>
                <a:spcPct val="80000"/>
              </a:lnSpc>
              <a:buFontTx/>
              <a:buNone/>
            </a:pPr>
            <a:r>
              <a:rPr lang="en-US" sz="700" b="1" dirty="0" smtClean="0">
                <a:latin typeface="Times New Roman" pitchFamily="18" charset="0"/>
              </a:rPr>
              <a:t>	</a:t>
            </a:r>
          </a:p>
          <a:p>
            <a:pPr eaLnBrk="1" hangingPunct="1">
              <a:lnSpc>
                <a:spcPct val="80000"/>
              </a:lnSpc>
              <a:buFontTx/>
              <a:buNone/>
            </a:pPr>
            <a:r>
              <a:rPr lang="en-US" sz="700" b="1" dirty="0" smtClean="0">
                <a:latin typeface="Times New Roman" pitchFamily="18" charset="0"/>
              </a:rPr>
              <a:t>	</a:t>
            </a:r>
          </a:p>
        </p:txBody>
      </p:sp>
      <p:sp>
        <p:nvSpPr>
          <p:cNvPr id="23557" name="Text Box 11"/>
          <p:cNvSpPr txBox="1">
            <a:spLocks noChangeArrowheads="1"/>
          </p:cNvSpPr>
          <p:nvPr/>
        </p:nvSpPr>
        <p:spPr bwMode="auto">
          <a:xfrm>
            <a:off x="158240" y="4067600"/>
            <a:ext cx="4598398" cy="18184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smtClean="0">
                <a:latin typeface="Book Antiqua" charset="0"/>
                <a:ea typeface="Book Antiqua" charset="0"/>
                <a:cs typeface="Book Antiqua" charset="0"/>
              </a:rPr>
              <a:t>Philistine Captives in Feathered Headdress </a:t>
            </a:r>
          </a:p>
          <a:p>
            <a:pPr algn="ctr" eaLnBrk="1" hangingPunct="1"/>
            <a:r>
              <a:rPr lang="en-US" dirty="0" err="1" smtClean="0">
                <a:latin typeface="Book Antiqua" charset="0"/>
                <a:ea typeface="Book Antiqua" charset="0"/>
                <a:cs typeface="Book Antiqua" charset="0"/>
              </a:rPr>
              <a:t>Medinet</a:t>
            </a:r>
            <a:r>
              <a:rPr lang="en-US" dirty="0" smtClean="0">
                <a:latin typeface="Book Antiqua" charset="0"/>
                <a:ea typeface="Book Antiqua" charset="0"/>
                <a:cs typeface="Book Antiqua" charset="0"/>
              </a:rPr>
              <a:t> </a:t>
            </a:r>
            <a:r>
              <a:rPr lang="en-US" dirty="0" err="1">
                <a:latin typeface="Book Antiqua" charset="0"/>
                <a:ea typeface="Book Antiqua" charset="0"/>
                <a:cs typeface="Book Antiqua" charset="0"/>
              </a:rPr>
              <a:t>Habu</a:t>
            </a:r>
            <a:r>
              <a:rPr lang="en-US" dirty="0">
                <a:latin typeface="Book Antiqua" charset="0"/>
                <a:ea typeface="Book Antiqua" charset="0"/>
                <a:cs typeface="Book Antiqua" charset="0"/>
              </a:rPr>
              <a:t>, </a:t>
            </a:r>
            <a:r>
              <a:rPr lang="en-US" dirty="0" smtClean="0">
                <a:latin typeface="Book Antiqua" charset="0"/>
                <a:ea typeface="Book Antiqua" charset="0"/>
                <a:cs typeface="Book Antiqua" charset="0"/>
              </a:rPr>
              <a:t>Egypt</a:t>
            </a:r>
          </a:p>
          <a:p>
            <a:pPr algn="ctr" eaLnBrk="1" hangingPunct="1">
              <a:spcBef>
                <a:spcPts val="480"/>
              </a:spcBef>
            </a:pPr>
            <a:r>
              <a:rPr lang="en-US" i="1" dirty="0" smtClean="0">
                <a:latin typeface="Book Antiqua" charset="0"/>
                <a:ea typeface="Book Antiqua" charset="0"/>
                <a:cs typeface="Book Antiqua" charset="0"/>
              </a:rPr>
              <a:t>“</a:t>
            </a:r>
            <a:r>
              <a:rPr lang="en-US" i="1" dirty="0">
                <a:latin typeface="Book Antiqua" charset="0"/>
                <a:ea typeface="Book Antiqua" charset="0"/>
                <a:cs typeface="Book Antiqua" charset="0"/>
              </a:rPr>
              <a:t>The words spoken by the fallen ones of </a:t>
            </a:r>
            <a:r>
              <a:rPr lang="en-US" i="1" dirty="0" err="1">
                <a:latin typeface="Book Antiqua" charset="0"/>
                <a:ea typeface="Book Antiqua" charset="0"/>
                <a:cs typeface="Book Antiqua" charset="0"/>
              </a:rPr>
              <a:t>Peleset</a:t>
            </a:r>
            <a:r>
              <a:rPr lang="en-US" i="1" dirty="0">
                <a:latin typeface="Book Antiqua" charset="0"/>
                <a:ea typeface="Book Antiqua" charset="0"/>
                <a:cs typeface="Book Antiqua" charset="0"/>
              </a:rPr>
              <a:t> [the Egyptian name for the Philistines], ‘Give us the breath for our nostrils thou king, son of Amon.’”</a:t>
            </a:r>
          </a:p>
        </p:txBody>
      </p:sp>
      <p:pic>
        <p:nvPicPr>
          <p:cNvPr id="4" name="Picture 3"/>
          <p:cNvPicPr>
            <a:picLocks noChangeAspect="1"/>
          </p:cNvPicPr>
          <p:nvPr/>
        </p:nvPicPr>
        <p:blipFill>
          <a:blip r:embed="rId3"/>
          <a:stretch>
            <a:fillRect/>
          </a:stretch>
        </p:blipFill>
        <p:spPr>
          <a:xfrm>
            <a:off x="1119456" y="197808"/>
            <a:ext cx="2675965" cy="3602568"/>
          </a:xfrm>
          <a:prstGeom prst="rect">
            <a:avLst/>
          </a:prstGeom>
        </p:spPr>
      </p:pic>
      <p:sp>
        <p:nvSpPr>
          <p:cNvPr id="3" name="TextBox 2"/>
          <p:cNvSpPr txBox="1"/>
          <p:nvPr/>
        </p:nvSpPr>
        <p:spPr>
          <a:xfrm>
            <a:off x="430307" y="6034856"/>
            <a:ext cx="8235328" cy="584775"/>
          </a:xfrm>
          <a:prstGeom prst="rect">
            <a:avLst/>
          </a:prstGeom>
          <a:noFill/>
        </p:spPr>
        <p:txBody>
          <a:bodyPr wrap="square" rtlCol="0">
            <a:spAutoFit/>
          </a:bodyPr>
          <a:lstStyle/>
          <a:p>
            <a:pPr algn="ctr"/>
            <a:r>
              <a:rPr lang="en-US" sz="1600" dirty="0"/>
              <a:t>Biblical Archaeology Review 19:5, September/October 1993</a:t>
            </a:r>
          </a:p>
          <a:p>
            <a:pPr algn="ctr"/>
            <a:r>
              <a:rPr lang="en-US" sz="1600" dirty="0">
                <a:solidFill>
                  <a:srgbClr val="CC5E28"/>
                </a:solidFill>
              </a:rPr>
              <a:t>The Philistines and the </a:t>
            </a:r>
            <a:r>
              <a:rPr lang="en-US" sz="1600" dirty="0" err="1">
                <a:solidFill>
                  <a:srgbClr val="CC5E28"/>
                </a:solidFill>
              </a:rPr>
              <a:t>Dothans</a:t>
            </a:r>
            <a:r>
              <a:rPr lang="en-US" sz="1600" dirty="0">
                <a:solidFill>
                  <a:srgbClr val="CC5E28"/>
                </a:solidFill>
              </a:rPr>
              <a:t>: An Archaeological Romance, Part 2</a:t>
            </a:r>
          </a:p>
        </p:txBody>
      </p:sp>
    </p:spTree>
    <p:extLst>
      <p:ext uri="{BB962C8B-B14F-4D97-AF65-F5344CB8AC3E}">
        <p14:creationId xmlns:p14="http://schemas.microsoft.com/office/powerpoint/2010/main" val="991597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rgbClr val="046380"/>
                </a:solidFill>
              </a:rPr>
              <a:t>The Philistines, the </a:t>
            </a:r>
            <a:r>
              <a:rPr lang="en-US" sz="3600" b="1" dirty="0" err="1" smtClean="0">
                <a:solidFill>
                  <a:srgbClr val="046380"/>
                </a:solidFill>
                <a:latin typeface="Book Antiqua" charset="0"/>
                <a:ea typeface="Book Antiqua" charset="0"/>
                <a:cs typeface="Book Antiqua" charset="0"/>
              </a:rPr>
              <a:t>Tjeker</a:t>
            </a:r>
            <a:r>
              <a:rPr lang="en-US" sz="3600" b="1" dirty="0">
                <a:solidFill>
                  <a:srgbClr val="046380"/>
                </a:solidFill>
                <a:latin typeface="Book Antiqua" charset="0"/>
                <a:ea typeface="Book Antiqua" charset="0"/>
                <a:cs typeface="Book Antiqua" charset="0"/>
              </a:rPr>
              <a:t>, </a:t>
            </a:r>
            <a:r>
              <a:rPr lang="en-US" sz="3600" b="1" dirty="0" smtClean="0">
                <a:solidFill>
                  <a:srgbClr val="046380"/>
                </a:solidFill>
                <a:latin typeface="Book Antiqua" charset="0"/>
                <a:ea typeface="Book Antiqua" charset="0"/>
                <a:cs typeface="Book Antiqua" charset="0"/>
              </a:rPr>
              <a:t>the </a:t>
            </a:r>
            <a:r>
              <a:rPr lang="en-US" sz="3600" b="1" dirty="0" err="1" smtClean="0">
                <a:solidFill>
                  <a:srgbClr val="046380"/>
                </a:solidFill>
                <a:latin typeface="Book Antiqua" charset="0"/>
                <a:ea typeface="Book Antiqua" charset="0"/>
                <a:cs typeface="Book Antiqua" charset="0"/>
              </a:rPr>
              <a:t>Shekelesh</a:t>
            </a:r>
            <a:r>
              <a:rPr lang="en-US" sz="3600" b="1" dirty="0">
                <a:solidFill>
                  <a:srgbClr val="046380"/>
                </a:solidFill>
                <a:latin typeface="Book Antiqua" charset="0"/>
                <a:ea typeface="Book Antiqua" charset="0"/>
                <a:cs typeface="Book Antiqua" charset="0"/>
              </a:rPr>
              <a:t>, </a:t>
            </a:r>
            <a:r>
              <a:rPr lang="en-US" sz="3600" b="1" dirty="0" smtClean="0">
                <a:solidFill>
                  <a:srgbClr val="046380"/>
                </a:solidFill>
                <a:latin typeface="Book Antiqua" charset="0"/>
                <a:ea typeface="Book Antiqua" charset="0"/>
                <a:cs typeface="Book Antiqua" charset="0"/>
              </a:rPr>
              <a:t>the </a:t>
            </a:r>
            <a:r>
              <a:rPr lang="en-US" sz="3600" b="1" dirty="0" err="1" smtClean="0">
                <a:solidFill>
                  <a:srgbClr val="046380"/>
                </a:solidFill>
                <a:latin typeface="Book Antiqua" charset="0"/>
                <a:ea typeface="Book Antiqua" charset="0"/>
                <a:cs typeface="Book Antiqua" charset="0"/>
              </a:rPr>
              <a:t>Denyen</a:t>
            </a:r>
            <a:r>
              <a:rPr lang="en-US" sz="3600" b="1" dirty="0" smtClean="0">
                <a:solidFill>
                  <a:srgbClr val="046380"/>
                </a:solidFill>
                <a:latin typeface="Book Antiqua" charset="0"/>
                <a:ea typeface="Book Antiqua" charset="0"/>
                <a:cs typeface="Book Antiqua" charset="0"/>
              </a:rPr>
              <a:t>, the </a:t>
            </a:r>
            <a:r>
              <a:rPr lang="en-US" sz="3600" b="1" dirty="0" err="1" smtClean="0">
                <a:solidFill>
                  <a:srgbClr val="046380"/>
                </a:solidFill>
                <a:latin typeface="Book Antiqua" charset="0"/>
                <a:ea typeface="Book Antiqua" charset="0"/>
                <a:cs typeface="Book Antiqua" charset="0"/>
              </a:rPr>
              <a:t>Wehesh</a:t>
            </a:r>
            <a:r>
              <a:rPr lang="en-US" sz="3600" b="1" dirty="0" smtClean="0">
                <a:solidFill>
                  <a:srgbClr val="046380"/>
                </a:solidFill>
                <a:latin typeface="Book Antiqua" charset="0"/>
                <a:ea typeface="Book Antiqua" charset="0"/>
                <a:cs typeface="Book Antiqua" charset="0"/>
              </a:rPr>
              <a:t> </a:t>
            </a:r>
            <a:endParaRPr lang="en-US" sz="3600" b="1" dirty="0">
              <a:solidFill>
                <a:srgbClr val="046380"/>
              </a:solidFill>
            </a:endParaRPr>
          </a:p>
        </p:txBody>
      </p:sp>
      <p:sp>
        <p:nvSpPr>
          <p:cNvPr id="6" name="Text Box 11"/>
          <p:cNvSpPr txBox="1">
            <a:spLocks noChangeArrowheads="1"/>
          </p:cNvSpPr>
          <p:nvPr/>
        </p:nvSpPr>
        <p:spPr bwMode="auto">
          <a:xfrm>
            <a:off x="325315" y="6079253"/>
            <a:ext cx="856370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a:latin typeface="Book Antiqua" charset="0"/>
                <a:ea typeface="Book Antiqua" charset="0"/>
                <a:cs typeface="Book Antiqua" charset="0"/>
              </a:rPr>
              <a:t>Biblical Archaeology Review 19:5, September/October 1993</a:t>
            </a:r>
          </a:p>
          <a:p>
            <a:pPr algn="ctr" eaLnBrk="1" hangingPunct="1">
              <a:spcBef>
                <a:spcPct val="50000"/>
              </a:spcBef>
            </a:pPr>
            <a:r>
              <a:rPr lang="en-US" sz="1600" dirty="0">
                <a:solidFill>
                  <a:srgbClr val="CC5E28"/>
                </a:solidFill>
                <a:latin typeface="Book Antiqua" charset="0"/>
                <a:ea typeface="Book Antiqua" charset="0"/>
                <a:cs typeface="Book Antiqua" charset="0"/>
              </a:rPr>
              <a:t>The Philistines and the </a:t>
            </a:r>
            <a:r>
              <a:rPr lang="en-US" sz="1600" dirty="0" err="1">
                <a:solidFill>
                  <a:srgbClr val="CC5E28"/>
                </a:solidFill>
                <a:latin typeface="Book Antiqua" charset="0"/>
                <a:ea typeface="Book Antiqua" charset="0"/>
                <a:cs typeface="Book Antiqua" charset="0"/>
              </a:rPr>
              <a:t>Dothans</a:t>
            </a:r>
            <a:r>
              <a:rPr lang="en-US" sz="1600" dirty="0">
                <a:solidFill>
                  <a:srgbClr val="CC5E28"/>
                </a:solidFill>
                <a:latin typeface="Book Antiqua" charset="0"/>
                <a:ea typeface="Book Antiqua" charset="0"/>
                <a:cs typeface="Book Antiqua" charset="0"/>
              </a:rPr>
              <a:t>: An Archaeological Romance, Part 2</a:t>
            </a:r>
          </a:p>
        </p:txBody>
      </p:sp>
      <p:pic>
        <p:nvPicPr>
          <p:cNvPr id="3" name="Picture 2"/>
          <p:cNvPicPr>
            <a:picLocks noChangeAspect="1"/>
          </p:cNvPicPr>
          <p:nvPr/>
        </p:nvPicPr>
        <p:blipFill>
          <a:blip r:embed="rId2"/>
          <a:stretch>
            <a:fillRect/>
          </a:stretch>
        </p:blipFill>
        <p:spPr>
          <a:xfrm>
            <a:off x="4208930" y="1560999"/>
            <a:ext cx="4680094" cy="3205815"/>
          </a:xfrm>
          <a:prstGeom prst="rect">
            <a:avLst/>
          </a:prstGeom>
        </p:spPr>
      </p:pic>
      <p:sp>
        <p:nvSpPr>
          <p:cNvPr id="4" name="TextBox 3"/>
          <p:cNvSpPr txBox="1"/>
          <p:nvPr/>
        </p:nvSpPr>
        <p:spPr>
          <a:xfrm>
            <a:off x="325316" y="4913963"/>
            <a:ext cx="8563707" cy="954107"/>
          </a:xfrm>
          <a:prstGeom prst="rect">
            <a:avLst/>
          </a:prstGeom>
          <a:noFill/>
        </p:spPr>
        <p:txBody>
          <a:bodyPr wrap="square" rtlCol="0">
            <a:spAutoFit/>
          </a:bodyPr>
          <a:lstStyle/>
          <a:p>
            <a:r>
              <a:rPr lang="en-US" sz="1400" dirty="0"/>
              <a:t>The naval battle between the Sea Peoples and the Egyptians in about 1177 B.C. (The photo coincides with the area marked on the left side of the drawing</a:t>
            </a:r>
            <a:r>
              <a:rPr lang="en-US" sz="1400" dirty="0" smtClean="0"/>
              <a:t>.). </a:t>
            </a:r>
            <a:r>
              <a:rPr lang="en-US" sz="1400" dirty="0"/>
              <a:t>The horned helmets at center are the mark of a Sea People named the </a:t>
            </a:r>
            <a:r>
              <a:rPr lang="en-US" sz="1400" dirty="0" err="1"/>
              <a:t>Shardana</a:t>
            </a:r>
            <a:r>
              <a:rPr lang="en-US" sz="1400" dirty="0"/>
              <a:t>; the more common feathered headdresses, resembling upright brushes, identify the Philistines and other Sea Peoples.</a:t>
            </a:r>
          </a:p>
        </p:txBody>
      </p:sp>
      <p:pic>
        <p:nvPicPr>
          <p:cNvPr id="5" name="Picture 4"/>
          <p:cNvPicPr>
            <a:picLocks noChangeAspect="1"/>
          </p:cNvPicPr>
          <p:nvPr/>
        </p:nvPicPr>
        <p:blipFill>
          <a:blip r:embed="rId3"/>
          <a:stretch>
            <a:fillRect/>
          </a:stretch>
        </p:blipFill>
        <p:spPr>
          <a:xfrm>
            <a:off x="325316" y="1540577"/>
            <a:ext cx="4105963" cy="3230025"/>
          </a:xfrm>
          <a:prstGeom prst="rect">
            <a:avLst/>
          </a:prstGeom>
        </p:spPr>
      </p:pic>
    </p:spTree>
    <p:extLst>
      <p:ext uri="{BB962C8B-B14F-4D97-AF65-F5344CB8AC3E}">
        <p14:creationId xmlns:p14="http://schemas.microsoft.com/office/powerpoint/2010/main" val="2725000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smtClean="0">
                <a:solidFill>
                  <a:srgbClr val="046380"/>
                </a:solidFill>
              </a:rPr>
              <a:t>Ramesses III Battles The Philistines</a:t>
            </a:r>
            <a:endParaRPr lang="en-US" sz="4800" b="1" dirty="0">
              <a:solidFill>
                <a:srgbClr val="046380"/>
              </a:solidFill>
            </a:endParaRPr>
          </a:p>
        </p:txBody>
      </p:sp>
      <p:sp>
        <p:nvSpPr>
          <p:cNvPr id="6" name="Text Box 11"/>
          <p:cNvSpPr txBox="1">
            <a:spLocks noChangeArrowheads="1"/>
          </p:cNvSpPr>
          <p:nvPr/>
        </p:nvSpPr>
        <p:spPr bwMode="auto">
          <a:xfrm>
            <a:off x="181099" y="5699821"/>
            <a:ext cx="4357722"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a:latin typeface="Book Antiqua" charset="0"/>
                <a:ea typeface="Book Antiqua" charset="0"/>
                <a:cs typeface="Book Antiqua" charset="0"/>
              </a:rPr>
              <a:t>Biblical Archaeology Review 29:5, September/October 2003</a:t>
            </a:r>
          </a:p>
          <a:p>
            <a:pPr algn="ctr" eaLnBrk="1" hangingPunct="1">
              <a:spcBef>
                <a:spcPct val="50000"/>
              </a:spcBef>
            </a:pPr>
            <a:r>
              <a:rPr lang="en-US" sz="1600" dirty="0">
                <a:solidFill>
                  <a:srgbClr val="CC5E28"/>
                </a:solidFill>
                <a:latin typeface="Book Antiqua" charset="0"/>
                <a:ea typeface="Book Antiqua" charset="0"/>
                <a:cs typeface="Book Antiqua" charset="0"/>
              </a:rPr>
              <a:t>Israelites Found in Egypt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93" y="1544447"/>
            <a:ext cx="3893007" cy="4643747"/>
          </a:xfrm>
          <a:prstGeom prst="rect">
            <a:avLst/>
          </a:prstGeom>
        </p:spPr>
      </p:pic>
      <p:sp>
        <p:nvSpPr>
          <p:cNvPr id="4" name="TextBox 3"/>
          <p:cNvSpPr txBox="1"/>
          <p:nvPr/>
        </p:nvSpPr>
        <p:spPr>
          <a:xfrm>
            <a:off x="4955192" y="6315003"/>
            <a:ext cx="3570208" cy="369332"/>
          </a:xfrm>
          <a:prstGeom prst="rect">
            <a:avLst/>
          </a:prstGeom>
          <a:noFill/>
        </p:spPr>
        <p:txBody>
          <a:bodyPr wrap="none" rtlCol="0">
            <a:spAutoFit/>
          </a:bodyPr>
          <a:lstStyle/>
          <a:p>
            <a:r>
              <a:rPr lang="en-US" dirty="0"/>
              <a:t>Ramesses III smiting a Philistine.</a:t>
            </a:r>
          </a:p>
        </p:txBody>
      </p:sp>
      <p:sp>
        <p:nvSpPr>
          <p:cNvPr id="11" name="Rectangle 10"/>
          <p:cNvSpPr/>
          <p:nvPr/>
        </p:nvSpPr>
        <p:spPr>
          <a:xfrm>
            <a:off x="457200" y="1685047"/>
            <a:ext cx="3805518" cy="3785652"/>
          </a:xfrm>
          <a:prstGeom prst="rect">
            <a:avLst/>
          </a:prstGeom>
        </p:spPr>
        <p:txBody>
          <a:bodyPr wrap="square">
            <a:spAutoFit/>
          </a:bodyPr>
          <a:lstStyle/>
          <a:p>
            <a:r>
              <a:rPr lang="en-US" sz="1600" dirty="0"/>
              <a:t>Ramesses III campaigned against Sea Peoples (including Philistines), as well as </a:t>
            </a:r>
            <a:r>
              <a:rPr lang="en-US" sz="1600" dirty="0" err="1"/>
              <a:t>Shosu</a:t>
            </a:r>
            <a:r>
              <a:rPr lang="en-US" sz="1600" dirty="0"/>
              <a:t> Bedouin, and brought them back as prisoners of war. According to the first section of the Papyrus Harris (one of the longest ancient Egyptian papyri still in existence, now in the British Museum), most of these </a:t>
            </a:r>
            <a:r>
              <a:rPr lang="en-US" sz="1600" dirty="0" err="1"/>
              <a:t>Shosu</a:t>
            </a:r>
            <a:r>
              <a:rPr lang="en-US" sz="1600" dirty="0"/>
              <a:t> Bedouin were dispersed among the main temples as slaves. Many scholars follow Raphael </a:t>
            </a:r>
            <a:r>
              <a:rPr lang="en-US" sz="1600" dirty="0" err="1"/>
              <a:t>Giveon</a:t>
            </a:r>
            <a:r>
              <a:rPr lang="en-US" sz="1600" dirty="0"/>
              <a:t> in identifying the early Israelites as a faction of the </a:t>
            </a:r>
            <a:r>
              <a:rPr lang="en-US" sz="1600" dirty="0" err="1"/>
              <a:t>Shosu</a:t>
            </a:r>
            <a:r>
              <a:rPr lang="en-US" sz="1600" dirty="0"/>
              <a:t> Bedouin.9 In any event, it is clear that the majority of early Israelites came out of this pool of wanderers.</a:t>
            </a:r>
          </a:p>
        </p:txBody>
      </p:sp>
    </p:spTree>
    <p:extLst>
      <p:ext uri="{BB962C8B-B14F-4D97-AF65-F5344CB8AC3E}">
        <p14:creationId xmlns:p14="http://schemas.microsoft.com/office/powerpoint/2010/main" val="379110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lstStyle/>
          <a:p>
            <a:r>
              <a:rPr lang="en-US" sz="4400" b="1" dirty="0" smtClean="0">
                <a:solidFill>
                  <a:srgbClr val="046380"/>
                </a:solidFill>
              </a:rPr>
              <a:t>Sea Peoples</a:t>
            </a:r>
            <a:endParaRPr lang="en-US" sz="4400" b="1" dirty="0">
              <a:solidFill>
                <a:srgbClr val="04638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3503784" cy="5065712"/>
          </a:xfrm>
          <a:prstGeom prst="rect">
            <a:avLst/>
          </a:prstGeom>
        </p:spPr>
      </p:pic>
      <p:sp>
        <p:nvSpPr>
          <p:cNvPr id="3" name="Rectangle 2"/>
          <p:cNvSpPr/>
          <p:nvPr/>
        </p:nvSpPr>
        <p:spPr>
          <a:xfrm>
            <a:off x="4114800" y="2150001"/>
            <a:ext cx="4572000" cy="2677656"/>
          </a:xfrm>
          <a:prstGeom prst="rect">
            <a:avLst/>
          </a:prstGeom>
        </p:spPr>
        <p:txBody>
          <a:bodyPr>
            <a:spAutoFit/>
          </a:bodyPr>
          <a:lstStyle/>
          <a:p>
            <a:r>
              <a:rPr lang="en-US" sz="2400" dirty="0"/>
              <a:t>The Philistines, who established five prosperous cities—the </a:t>
            </a:r>
            <a:r>
              <a:rPr lang="en-US" sz="2400" dirty="0" smtClean="0"/>
              <a:t>Pentapolis (</a:t>
            </a:r>
            <a:r>
              <a:rPr lang="en-US" sz="2400" dirty="0" err="1" smtClean="0"/>
              <a:t>Ekron</a:t>
            </a:r>
            <a:r>
              <a:rPr lang="en-US" sz="2400" dirty="0" smtClean="0"/>
              <a:t>, Ashdod, Gath, Ashkelon, and Gaza)—on </a:t>
            </a:r>
            <a:r>
              <a:rPr lang="en-US" sz="2400" dirty="0"/>
              <a:t>the southern coast of the Land of Israel, were just one tribe of Sea Peoples.</a:t>
            </a:r>
          </a:p>
        </p:txBody>
      </p:sp>
      <p:sp>
        <p:nvSpPr>
          <p:cNvPr id="4" name="Rectangle 3"/>
          <p:cNvSpPr/>
          <p:nvPr/>
        </p:nvSpPr>
        <p:spPr>
          <a:xfrm>
            <a:off x="4572000" y="5560020"/>
            <a:ext cx="4572000" cy="923330"/>
          </a:xfrm>
          <a:prstGeom prst="rect">
            <a:avLst/>
          </a:prstGeom>
        </p:spPr>
        <p:txBody>
          <a:bodyPr>
            <a:spAutoFit/>
          </a:bodyPr>
          <a:lstStyle/>
          <a:p>
            <a:pPr algn="ctr"/>
            <a:r>
              <a:rPr lang="en-US" dirty="0"/>
              <a:t>Biblical Archaeology Review 40:6, November/December 2014</a:t>
            </a:r>
          </a:p>
          <a:p>
            <a:pPr algn="ctr"/>
            <a:r>
              <a:rPr lang="en-US" dirty="0">
                <a:solidFill>
                  <a:srgbClr val="CC5E28"/>
                </a:solidFill>
              </a:rPr>
              <a:t>The Other “Philistines”</a:t>
            </a:r>
          </a:p>
        </p:txBody>
      </p:sp>
    </p:spTree>
    <p:extLst>
      <p:ext uri="{BB962C8B-B14F-4D97-AF65-F5344CB8AC3E}">
        <p14:creationId xmlns:p14="http://schemas.microsoft.com/office/powerpoint/2010/main" val="1083728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35" y="1336172"/>
            <a:ext cx="4466493" cy="1143000"/>
          </a:xfrm>
        </p:spPr>
        <p:txBody>
          <a:bodyPr/>
          <a:lstStyle/>
          <a:p>
            <a:r>
              <a:rPr lang="en-US" sz="4400" b="1" dirty="0" smtClean="0">
                <a:solidFill>
                  <a:srgbClr val="046380"/>
                </a:solidFill>
              </a:rPr>
              <a:t>The route </a:t>
            </a:r>
            <a:r>
              <a:rPr lang="en-US" sz="4400" b="1" dirty="0">
                <a:solidFill>
                  <a:srgbClr val="046380"/>
                </a:solidFill>
              </a:rPr>
              <a:t>of the </a:t>
            </a:r>
            <a:r>
              <a:rPr lang="en-US" sz="4400" b="1" dirty="0" smtClean="0">
                <a:solidFill>
                  <a:srgbClr val="046380"/>
                </a:solidFill>
              </a:rPr>
              <a:t/>
            </a:r>
            <a:br>
              <a:rPr lang="en-US" sz="4400" b="1" dirty="0" smtClean="0">
                <a:solidFill>
                  <a:srgbClr val="046380"/>
                </a:solidFill>
              </a:rPr>
            </a:br>
            <a:r>
              <a:rPr lang="en-US" sz="4400" b="1" dirty="0" smtClean="0">
                <a:solidFill>
                  <a:srgbClr val="046380"/>
                </a:solidFill>
              </a:rPr>
              <a:t>Ark </a:t>
            </a:r>
            <a:r>
              <a:rPr lang="en-US" sz="4400" b="1" dirty="0">
                <a:solidFill>
                  <a:srgbClr val="046380"/>
                </a:solidFill>
              </a:rPr>
              <a:t>of the Covenant after its capture by the </a:t>
            </a:r>
            <a:r>
              <a:rPr lang="en-US" sz="4400" b="1" dirty="0" smtClean="0">
                <a:solidFill>
                  <a:srgbClr val="046380"/>
                </a:solidFill>
              </a:rPr>
              <a:t>Philistines</a:t>
            </a:r>
            <a:endParaRPr lang="en-US" sz="4400" dirty="0">
              <a:solidFill>
                <a:srgbClr val="04638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128" y="217739"/>
            <a:ext cx="4282953" cy="5934808"/>
          </a:xfrm>
          <a:prstGeom prst="rect">
            <a:avLst/>
          </a:prstGeom>
        </p:spPr>
      </p:pic>
      <p:sp>
        <p:nvSpPr>
          <p:cNvPr id="3" name="Rectangle 2"/>
          <p:cNvSpPr/>
          <p:nvPr/>
        </p:nvSpPr>
        <p:spPr>
          <a:xfrm>
            <a:off x="114881" y="4370454"/>
            <a:ext cx="4572000" cy="1200329"/>
          </a:xfrm>
          <a:prstGeom prst="rect">
            <a:avLst/>
          </a:prstGeom>
        </p:spPr>
        <p:txBody>
          <a:bodyPr>
            <a:spAutoFit/>
          </a:bodyPr>
          <a:lstStyle/>
          <a:p>
            <a:pPr algn="ctr"/>
            <a:r>
              <a:rPr lang="en-US" dirty="0"/>
              <a:t>Biblical Archaeology Review 27:6, November/December 2001</a:t>
            </a:r>
          </a:p>
          <a:p>
            <a:pPr algn="ctr"/>
            <a:r>
              <a:rPr lang="en-US" dirty="0">
                <a:solidFill>
                  <a:srgbClr val="CC5E28"/>
                </a:solidFill>
              </a:rPr>
              <a:t>Excavating Philistine Gath: Have We Found Goliath’s Hometown?</a:t>
            </a:r>
          </a:p>
        </p:txBody>
      </p:sp>
    </p:spTree>
    <p:extLst>
      <p:ext uri="{BB962C8B-B14F-4D97-AF65-F5344CB8AC3E}">
        <p14:creationId xmlns:p14="http://schemas.microsoft.com/office/powerpoint/2010/main" val="1721242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452" y="307078"/>
            <a:ext cx="7756263" cy="1054250"/>
          </a:xfrm>
        </p:spPr>
        <p:txBody>
          <a:bodyPr/>
          <a:lstStyle/>
          <a:p>
            <a:r>
              <a:rPr lang="en-US" sz="4800" b="1" dirty="0" smtClean="0">
                <a:solidFill>
                  <a:srgbClr val="046380"/>
                </a:solidFill>
              </a:rPr>
              <a:t>Joshua’s Altar on Mt. </a:t>
            </a:r>
            <a:r>
              <a:rPr lang="en-US" sz="4800" b="1" dirty="0" err="1" smtClean="0">
                <a:solidFill>
                  <a:srgbClr val="046380"/>
                </a:solidFill>
              </a:rPr>
              <a:t>Ebal</a:t>
            </a:r>
            <a:endParaRPr lang="en-US" sz="4800" b="1" dirty="0">
              <a:solidFill>
                <a:srgbClr val="046380"/>
              </a:solidFill>
            </a:endParaRPr>
          </a:p>
        </p:txBody>
      </p:sp>
      <p:pic>
        <p:nvPicPr>
          <p:cNvPr id="5" name="Picture 4"/>
          <p:cNvPicPr>
            <a:picLocks noChangeAspect="1"/>
          </p:cNvPicPr>
          <p:nvPr/>
        </p:nvPicPr>
        <p:blipFill rotWithShape="1">
          <a:blip r:embed="rId2"/>
          <a:srcRect l="18268" t="39692" r="2462" b="6769"/>
          <a:stretch/>
        </p:blipFill>
        <p:spPr>
          <a:xfrm>
            <a:off x="4825312" y="1430764"/>
            <a:ext cx="3952343" cy="2002060"/>
          </a:xfrm>
          <a:prstGeom prst="rect">
            <a:avLst/>
          </a:prstGeom>
        </p:spPr>
      </p:pic>
      <p:pic>
        <p:nvPicPr>
          <p:cNvPr id="6" name="Picture 5"/>
          <p:cNvPicPr>
            <a:picLocks noChangeAspect="1"/>
          </p:cNvPicPr>
          <p:nvPr/>
        </p:nvPicPr>
        <p:blipFill>
          <a:blip r:embed="rId3"/>
          <a:stretch>
            <a:fillRect/>
          </a:stretch>
        </p:blipFill>
        <p:spPr>
          <a:xfrm>
            <a:off x="5058421" y="4100777"/>
            <a:ext cx="3719234" cy="2479489"/>
          </a:xfrm>
          <a:prstGeom prst="rect">
            <a:avLst/>
          </a:prstGeom>
        </p:spPr>
      </p:pic>
      <p:sp>
        <p:nvSpPr>
          <p:cNvPr id="11" name="Rectangle 10"/>
          <p:cNvSpPr/>
          <p:nvPr/>
        </p:nvSpPr>
        <p:spPr>
          <a:xfrm>
            <a:off x="732452" y="1361328"/>
            <a:ext cx="3972140" cy="2246769"/>
          </a:xfrm>
          <a:prstGeom prst="rect">
            <a:avLst/>
          </a:prstGeom>
        </p:spPr>
        <p:txBody>
          <a:bodyPr wrap="square">
            <a:spAutoFit/>
          </a:bodyPr>
          <a:lstStyle/>
          <a:p>
            <a:r>
              <a:rPr lang="en-US" sz="2800" b="1" dirty="0" smtClean="0"/>
              <a:t>Joshua 8:30 </a:t>
            </a:r>
          </a:p>
          <a:p>
            <a:endParaRPr lang="en-US" sz="2800" b="1" dirty="0" smtClean="0"/>
          </a:p>
          <a:p>
            <a:r>
              <a:rPr lang="en-US" sz="2800" i="1" dirty="0" smtClean="0"/>
              <a:t>“Then Joshua built an altar in Mount </a:t>
            </a:r>
            <a:r>
              <a:rPr lang="en-US" sz="2800" i="1" dirty="0" err="1" smtClean="0"/>
              <a:t>Ebal</a:t>
            </a:r>
            <a:r>
              <a:rPr lang="en-US" sz="2800" i="1" dirty="0" smtClean="0"/>
              <a:t> to the LORD, the God of Israel.”</a:t>
            </a:r>
            <a:endParaRPr lang="en-US" sz="2800" i="1" dirty="0"/>
          </a:p>
        </p:txBody>
      </p:sp>
      <p:sp>
        <p:nvSpPr>
          <p:cNvPr id="3" name="Rectangle 2"/>
          <p:cNvSpPr/>
          <p:nvPr/>
        </p:nvSpPr>
        <p:spPr>
          <a:xfrm>
            <a:off x="432522" y="4154870"/>
            <a:ext cx="4572000" cy="1754326"/>
          </a:xfrm>
          <a:prstGeom prst="rect">
            <a:avLst/>
          </a:prstGeom>
        </p:spPr>
        <p:txBody>
          <a:bodyPr>
            <a:spAutoFit/>
          </a:bodyPr>
          <a:lstStyle/>
          <a:p>
            <a:r>
              <a:rPr lang="en-US" dirty="0"/>
              <a:t>The rectangular altar on Mt. </a:t>
            </a:r>
            <a:r>
              <a:rPr lang="en-US" dirty="0" err="1"/>
              <a:t>Ebal</a:t>
            </a:r>
            <a:r>
              <a:rPr lang="en-US" dirty="0"/>
              <a:t> was once filled with alternating layers of earth, ash and fieldstones. Here, inside the altar’s exterior wall, bordering the edges of the photo, we see the excavation of the fill in progress.</a:t>
            </a:r>
          </a:p>
        </p:txBody>
      </p:sp>
      <p:sp>
        <p:nvSpPr>
          <p:cNvPr id="4" name="Rectangle 3"/>
          <p:cNvSpPr/>
          <p:nvPr/>
        </p:nvSpPr>
        <p:spPr>
          <a:xfrm>
            <a:off x="164689" y="6057046"/>
            <a:ext cx="5107666" cy="523220"/>
          </a:xfrm>
          <a:prstGeom prst="rect">
            <a:avLst/>
          </a:prstGeom>
        </p:spPr>
        <p:txBody>
          <a:bodyPr wrap="square">
            <a:spAutoFit/>
          </a:bodyPr>
          <a:lstStyle/>
          <a:p>
            <a:pPr algn="ctr"/>
            <a:r>
              <a:rPr lang="en-US" sz="1400" dirty="0"/>
              <a:t>Biblical Archaeology Review 11:1, January/February 1985</a:t>
            </a:r>
          </a:p>
          <a:p>
            <a:pPr algn="ctr"/>
            <a:r>
              <a:rPr lang="en-US" sz="1400" dirty="0">
                <a:solidFill>
                  <a:srgbClr val="CC5E28"/>
                </a:solidFill>
              </a:rPr>
              <a:t>Has Joshua’s Altar Been Found on Mt. </a:t>
            </a:r>
            <a:r>
              <a:rPr lang="en-US" sz="1400" dirty="0" err="1">
                <a:solidFill>
                  <a:srgbClr val="CC5E28"/>
                </a:solidFill>
              </a:rPr>
              <a:t>Ebal</a:t>
            </a:r>
            <a:r>
              <a:rPr lang="en-US" sz="1400" dirty="0">
                <a:solidFill>
                  <a:srgbClr val="CC5E28"/>
                </a:solidFill>
              </a:rPr>
              <a:t>?</a:t>
            </a:r>
          </a:p>
        </p:txBody>
      </p:sp>
      <p:sp>
        <p:nvSpPr>
          <p:cNvPr id="12" name="Rectangle 11"/>
          <p:cNvSpPr/>
          <p:nvPr/>
        </p:nvSpPr>
        <p:spPr>
          <a:xfrm>
            <a:off x="921002" y="3506749"/>
            <a:ext cx="7379161" cy="523220"/>
          </a:xfrm>
          <a:prstGeom prst="rect">
            <a:avLst/>
          </a:prstGeom>
        </p:spPr>
        <p:txBody>
          <a:bodyPr wrap="square">
            <a:spAutoFit/>
          </a:bodyPr>
          <a:lstStyle/>
          <a:p>
            <a:pPr algn="ctr"/>
            <a:r>
              <a:rPr lang="en-US" sz="1400" dirty="0" smtClean="0"/>
              <a:t>BAS Library Collections - </a:t>
            </a:r>
            <a:r>
              <a:rPr lang="en-US" sz="1400" dirty="0" smtClean="0">
                <a:solidFill>
                  <a:srgbClr val="CC5E28"/>
                </a:solidFill>
              </a:rPr>
              <a:t>Where </a:t>
            </a:r>
            <a:r>
              <a:rPr lang="en-US" sz="1400" dirty="0">
                <a:solidFill>
                  <a:srgbClr val="CC5E28"/>
                </a:solidFill>
              </a:rPr>
              <a:t>Did the Early Israelites Come From</a:t>
            </a:r>
            <a:r>
              <a:rPr lang="en-US" sz="1400" dirty="0" smtClean="0">
                <a:solidFill>
                  <a:srgbClr val="CC5E28"/>
                </a:solidFill>
              </a:rPr>
              <a:t>?</a:t>
            </a:r>
          </a:p>
          <a:p>
            <a:pPr algn="ctr"/>
            <a:r>
              <a:rPr lang="en-US" sz="1400" dirty="0"/>
              <a:t>https://members.bib-arch.org/collections/where-did-early-israelites-come</a:t>
            </a:r>
          </a:p>
        </p:txBody>
      </p:sp>
    </p:spTree>
    <p:extLst>
      <p:ext uri="{BB962C8B-B14F-4D97-AF65-F5344CB8AC3E}">
        <p14:creationId xmlns:p14="http://schemas.microsoft.com/office/powerpoint/2010/main" val="3595579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790"/>
            <a:ext cx="8229600" cy="1143000"/>
          </a:xfrm>
        </p:spPr>
        <p:txBody>
          <a:bodyPr/>
          <a:lstStyle/>
          <a:p>
            <a:r>
              <a:rPr lang="en-US" sz="4000" b="1" dirty="0">
                <a:solidFill>
                  <a:srgbClr val="046380"/>
                </a:solidFill>
              </a:rPr>
              <a:t>Pillar Bases of a Philistine Temple</a:t>
            </a:r>
          </a:p>
        </p:txBody>
      </p:sp>
      <p:sp>
        <p:nvSpPr>
          <p:cNvPr id="6" name="Rectangle 5"/>
          <p:cNvSpPr/>
          <p:nvPr/>
        </p:nvSpPr>
        <p:spPr>
          <a:xfrm>
            <a:off x="457198" y="5750105"/>
            <a:ext cx="3640014" cy="738664"/>
          </a:xfrm>
          <a:prstGeom prst="rect">
            <a:avLst/>
          </a:prstGeom>
        </p:spPr>
        <p:txBody>
          <a:bodyPr wrap="square">
            <a:spAutoFit/>
          </a:bodyPr>
          <a:lstStyle/>
          <a:p>
            <a:pPr algn="ctr"/>
            <a:r>
              <a:rPr lang="en-US" sz="1400" dirty="0">
                <a:cs typeface="Times New Roman" pitchFamily="18" charset="0"/>
              </a:rPr>
              <a:t>Biblical Archaeology Review 39:3, May/June 2013</a:t>
            </a:r>
          </a:p>
          <a:p>
            <a:pPr algn="ctr"/>
            <a:r>
              <a:rPr lang="en-US" sz="1400" dirty="0">
                <a:solidFill>
                  <a:srgbClr val="CC5E28"/>
                </a:solidFill>
                <a:cs typeface="Times New Roman" pitchFamily="18" charset="0"/>
              </a:rPr>
              <a:t>Cedars of Lebanon: Exploring the Roots</a:t>
            </a:r>
          </a:p>
        </p:txBody>
      </p:sp>
      <p:sp>
        <p:nvSpPr>
          <p:cNvPr id="4" name="Rectangle 3"/>
          <p:cNvSpPr/>
          <p:nvPr/>
        </p:nvSpPr>
        <p:spPr>
          <a:xfrm>
            <a:off x="457199" y="1225790"/>
            <a:ext cx="3640015" cy="4524315"/>
          </a:xfrm>
          <a:prstGeom prst="rect">
            <a:avLst/>
          </a:prstGeom>
        </p:spPr>
        <p:txBody>
          <a:bodyPr wrap="square">
            <a:spAutoFit/>
          </a:bodyPr>
          <a:lstStyle/>
          <a:p>
            <a:r>
              <a:rPr lang="en-US" sz="2400" b="1" dirty="0"/>
              <a:t>Judges </a:t>
            </a:r>
            <a:r>
              <a:rPr lang="en-US" sz="2400" b="1" dirty="0" smtClean="0"/>
              <a:t>16:29-30</a:t>
            </a:r>
          </a:p>
          <a:p>
            <a:endParaRPr lang="en-US" sz="2400" dirty="0"/>
          </a:p>
          <a:p>
            <a:r>
              <a:rPr lang="en-US" sz="2400" i="1" dirty="0" smtClean="0"/>
              <a:t>“</a:t>
            </a:r>
            <a:r>
              <a:rPr lang="en-US" sz="2400" b="1" i="1" dirty="0">
                <a:solidFill>
                  <a:srgbClr val="CC5E28"/>
                </a:solidFill>
              </a:rPr>
              <a:t>Samson grasped the two middle pillars on which the temple rested</a:t>
            </a:r>
            <a:r>
              <a:rPr lang="en-US" sz="2400" i="1" dirty="0"/>
              <a:t>, the one with his right hand and the other with his left.  And Samson said, "Let me die with the Philistines!" And he bent with all his might so that the temple came crashing down.”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214" y="1225790"/>
            <a:ext cx="4589585" cy="3075022"/>
          </a:xfrm>
          <a:prstGeom prst="rect">
            <a:avLst/>
          </a:prstGeom>
        </p:spPr>
      </p:pic>
      <p:sp>
        <p:nvSpPr>
          <p:cNvPr id="5" name="Rectangle 4"/>
          <p:cNvSpPr/>
          <p:nvPr/>
        </p:nvSpPr>
        <p:spPr>
          <a:xfrm>
            <a:off x="4097214" y="4426666"/>
            <a:ext cx="4589584" cy="2062103"/>
          </a:xfrm>
          <a:prstGeom prst="rect">
            <a:avLst/>
          </a:prstGeom>
        </p:spPr>
        <p:txBody>
          <a:bodyPr wrap="square">
            <a:spAutoFit/>
          </a:bodyPr>
          <a:lstStyle/>
          <a:p>
            <a:r>
              <a:rPr lang="en-US" sz="1600" dirty="0"/>
              <a:t>The use of cedar in royal structures was not limited to the Phoenicians and Israelites. Excavations of a Philistine temple at Tell </a:t>
            </a:r>
            <a:r>
              <a:rPr lang="en-US" sz="1600" dirty="0" err="1"/>
              <a:t>Qasile</a:t>
            </a:r>
            <a:r>
              <a:rPr lang="en-US" sz="1600" dirty="0"/>
              <a:t> revealed two cedar logs from the 11th-century phase of the structure—one in the vestibule and the other in the main hall. The evidence suggests that two round column bases in the temple held cedar pillars that supported the roof.</a:t>
            </a:r>
          </a:p>
        </p:txBody>
      </p:sp>
    </p:spTree>
    <p:extLst>
      <p:ext uri="{BB962C8B-B14F-4D97-AF65-F5344CB8AC3E}">
        <p14:creationId xmlns:p14="http://schemas.microsoft.com/office/powerpoint/2010/main" val="3571143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721"/>
            <a:ext cx="8229600" cy="1143000"/>
          </a:xfrm>
        </p:spPr>
        <p:txBody>
          <a:bodyPr/>
          <a:lstStyle/>
          <a:p>
            <a:r>
              <a:rPr lang="en-US" b="1" dirty="0" smtClean="0">
                <a:solidFill>
                  <a:srgbClr val="046380"/>
                </a:solidFill>
              </a:rPr>
              <a:t>Shiloh</a:t>
            </a:r>
            <a:endParaRPr lang="en-US" b="1" dirty="0">
              <a:solidFill>
                <a:srgbClr val="046380"/>
              </a:solidFill>
            </a:endParaRPr>
          </a:p>
        </p:txBody>
      </p:sp>
      <p:sp>
        <p:nvSpPr>
          <p:cNvPr id="4" name="Text Placeholder 3"/>
          <p:cNvSpPr>
            <a:spLocks noGrp="1"/>
          </p:cNvSpPr>
          <p:nvPr>
            <p:ph type="body" sz="half" idx="2"/>
          </p:nvPr>
        </p:nvSpPr>
        <p:spPr>
          <a:xfrm>
            <a:off x="4648200" y="1500191"/>
            <a:ext cx="4038600" cy="4525963"/>
          </a:xfrm>
        </p:spPr>
        <p:txBody>
          <a:bodyPr>
            <a:normAutofit fontScale="77500" lnSpcReduction="20000"/>
          </a:bodyPr>
          <a:lstStyle/>
          <a:p>
            <a:pPr marL="0" indent="0">
              <a:buNone/>
            </a:pPr>
            <a:r>
              <a:rPr lang="en-US" dirty="0"/>
              <a:t>Collar-rim storage jars lean neatly against a wall at Shiloh. Their round bases are still inserted in the dirt floor. The large vessels are propped up by an Iron Age wall in Area C. Not wanting to disturb the impressive vessels in their final resting place, a volunteer carefully brushes off the surface soil. The distinctive collar-shaped rim is clearly visible in the fourth storage jar from the front. The large stone slabs, foreground, are part of the floor of a probable storage room. </a:t>
            </a:r>
            <a:r>
              <a:rPr lang="en-US" b="1" dirty="0">
                <a:solidFill>
                  <a:srgbClr val="CC5E28"/>
                </a:solidFill>
              </a:rPr>
              <a:t>The black, burnt soil behind the flagstones evidences the destruction of Shiloh by the Philistines in the mid-11th century B.C.</a:t>
            </a:r>
          </a:p>
        </p:txBody>
      </p:sp>
      <p:pic>
        <p:nvPicPr>
          <p:cNvPr id="5" name="Picture 4"/>
          <p:cNvPicPr>
            <a:picLocks noChangeAspect="1"/>
          </p:cNvPicPr>
          <p:nvPr/>
        </p:nvPicPr>
        <p:blipFill>
          <a:blip r:embed="rId3"/>
          <a:stretch>
            <a:fillRect/>
          </a:stretch>
        </p:blipFill>
        <p:spPr>
          <a:xfrm>
            <a:off x="457200" y="1269721"/>
            <a:ext cx="3671047" cy="4994622"/>
          </a:xfrm>
          <a:prstGeom prst="rect">
            <a:avLst/>
          </a:prstGeom>
        </p:spPr>
      </p:pic>
      <p:sp>
        <p:nvSpPr>
          <p:cNvPr id="6" name="TextBox 5"/>
          <p:cNvSpPr txBox="1"/>
          <p:nvPr/>
        </p:nvSpPr>
        <p:spPr>
          <a:xfrm>
            <a:off x="457200" y="6258045"/>
            <a:ext cx="8229600" cy="523220"/>
          </a:xfrm>
          <a:prstGeom prst="rect">
            <a:avLst/>
          </a:prstGeom>
          <a:noFill/>
        </p:spPr>
        <p:txBody>
          <a:bodyPr wrap="square" rtlCol="0">
            <a:spAutoFit/>
          </a:bodyPr>
          <a:lstStyle/>
          <a:p>
            <a:pPr algn="ctr"/>
            <a:r>
              <a:rPr lang="en-US" sz="1400" dirty="0"/>
              <a:t>Biblical Archaeology Review 12:1, January/February 1986</a:t>
            </a:r>
          </a:p>
          <a:p>
            <a:pPr algn="ctr"/>
            <a:r>
              <a:rPr lang="en-US" sz="1400" dirty="0">
                <a:solidFill>
                  <a:srgbClr val="CC5E28"/>
                </a:solidFill>
              </a:rPr>
              <a:t>Shiloh Yields Some, But Not All, of Its Secrets</a:t>
            </a:r>
          </a:p>
        </p:txBody>
      </p:sp>
    </p:spTree>
    <p:extLst>
      <p:ext uri="{BB962C8B-B14F-4D97-AF65-F5344CB8AC3E}">
        <p14:creationId xmlns:p14="http://schemas.microsoft.com/office/powerpoint/2010/main" val="19868389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Travelogue.thmx</Template>
  <TotalTime>205270</TotalTime>
  <Words>1041</Words>
  <Application>Microsoft Office PowerPoint</Application>
  <PresentationFormat>On-screen Show (4:3)</PresentationFormat>
  <Paragraphs>66</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Book Antiqua</vt:lpstr>
      <vt:lpstr>Calibri</vt:lpstr>
      <vt:lpstr>Times New Roman</vt:lpstr>
      <vt:lpstr>Wingdings</vt:lpstr>
      <vt:lpstr>Hardcover</vt:lpstr>
      <vt:lpstr>Sea Peoples</vt:lpstr>
      <vt:lpstr> The Philistines  Enter History and Canaan  Rameses III                    ca. 1177 BC </vt:lpstr>
      <vt:lpstr>The Philistines, the Tjeker, the Shekelesh, the Denyen, the Wehesh </vt:lpstr>
      <vt:lpstr>Ramesses III Battles The Philistines</vt:lpstr>
      <vt:lpstr>Sea Peoples</vt:lpstr>
      <vt:lpstr>The route of the  Ark of the Covenant after its capture by the Philistines</vt:lpstr>
      <vt:lpstr>Joshua’s Altar on Mt. Ebal</vt:lpstr>
      <vt:lpstr>Pillar Bases of a Philistine Temple</vt:lpstr>
      <vt:lpstr>Shiloh</vt:lpstr>
      <vt:lpstr>Battles With The Philistines and the Destruction of Shiloh</vt:lpstr>
      <vt:lpstr>Period of the Judges 1200-1000 BC</vt:lpstr>
      <vt:lpstr>The Four-Room House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George Blumenthal</dc:creator>
  <cp:keywords/>
  <dc:description/>
  <cp:lastModifiedBy>Keogh, Edward B</cp:lastModifiedBy>
  <cp:revision>1115</cp:revision>
  <cp:lastPrinted>2018-03-26T16:03:05Z</cp:lastPrinted>
  <dcterms:created xsi:type="dcterms:W3CDTF">2017-07-28T15:05:48Z</dcterms:created>
  <dcterms:modified xsi:type="dcterms:W3CDTF">2018-12-20T17:01:59Z</dcterms:modified>
  <cp:category/>
</cp:coreProperties>
</file>